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10287000" cx="18288000"/>
  <p:notesSz cx="6858000" cy="9144000"/>
  <p:embeddedFontLst>
    <p:embeddedFont>
      <p:font typeface="Anton"/>
      <p:regular r:id="rId19"/>
    </p:embeddedFont>
    <p:embeddedFont>
      <p:font typeface="Inter"/>
      <p:regular r:id="rId20"/>
      <p:bold r:id="rId21"/>
      <p:italic r:id="rId22"/>
      <p:boldItalic r:id="rId23"/>
    </p:embeddedFont>
    <p:embeddedFont>
      <p:font typeface="Inter Medium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8" roundtripDataSignature="AMtx7mjoxUk8MajkQRO6jrJ+Dy+Jw0rT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regular.fntdata"/><Relationship Id="rId22" Type="http://schemas.openxmlformats.org/officeDocument/2006/relationships/font" Target="fonts/Inter-italic.fntdata"/><Relationship Id="rId21" Type="http://schemas.openxmlformats.org/officeDocument/2006/relationships/font" Target="fonts/Inter-bold.fntdata"/><Relationship Id="rId24" Type="http://schemas.openxmlformats.org/officeDocument/2006/relationships/font" Target="fonts/InterMedium-regular.fntdata"/><Relationship Id="rId23" Type="http://schemas.openxmlformats.org/officeDocument/2006/relationships/font" Target="fonts/Inter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Medium-italic.fntdata"/><Relationship Id="rId25" Type="http://schemas.openxmlformats.org/officeDocument/2006/relationships/font" Target="fonts/InterMedium-bold.fntdata"/><Relationship Id="rId28" Type="http://customschemas.google.com/relationships/presentationmetadata" Target="metadata"/><Relationship Id="rId27" Type="http://schemas.openxmlformats.org/officeDocument/2006/relationships/font" Target="fonts/Inter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Anton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-2110819" y="6292103"/>
            <a:ext cx="4966183" cy="5011745"/>
          </a:xfrm>
          <a:custGeom>
            <a:rect b="b" l="l" r="r" t="t"/>
            <a:pathLst>
              <a:path extrusionOk="0" h="5011745" w="4966183">
                <a:moveTo>
                  <a:pt x="0" y="0"/>
                </a:moveTo>
                <a:lnTo>
                  <a:pt x="4966184" y="0"/>
                </a:lnTo>
                <a:lnTo>
                  <a:pt x="4966184" y="5011745"/>
                </a:lnTo>
                <a:lnTo>
                  <a:pt x="0" y="50117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 flipH="1" rot="5400000">
            <a:off x="15398673" y="6251626"/>
            <a:ext cx="4966183" cy="5011745"/>
          </a:xfrm>
          <a:custGeom>
            <a:rect b="b" l="l" r="r" t="t"/>
            <a:pathLst>
              <a:path extrusionOk="0" h="5011745" w="4966183">
                <a:moveTo>
                  <a:pt x="0" y="5011745"/>
                </a:moveTo>
                <a:lnTo>
                  <a:pt x="4966184" y="5011745"/>
                </a:lnTo>
                <a:lnTo>
                  <a:pt x="4966184" y="0"/>
                </a:lnTo>
                <a:lnTo>
                  <a:pt x="0" y="0"/>
                </a:lnTo>
                <a:lnTo>
                  <a:pt x="0" y="501174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 txBox="1"/>
          <p:nvPr/>
        </p:nvSpPr>
        <p:spPr>
          <a:xfrm>
            <a:off x="1753447" y="5769734"/>
            <a:ext cx="14492398" cy="1002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INTEGRATING SENSOR NETWORKS, MACHINE LEARNING, AND </a:t>
            </a:r>
            <a:endParaRPr/>
          </a:p>
          <a:p>
            <a:pPr indent="0" lvl="0" marL="0" marR="0" rtl="0" algn="ctr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MATHEMATICAL MODELS FOR VACCINE &amp; FRUIT STORAGE SAFETY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2401147" y="1194435"/>
            <a:ext cx="13485706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REAL-TIME IOT-BASED 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COLD CHAIN MONITORING &amp; PREDICTIVE ANALYTICS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15924847" y="990600"/>
            <a:ext cx="133445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01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6553894" y="7886065"/>
            <a:ext cx="5581379" cy="137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9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InnovAct 2025</a:t>
            </a:r>
            <a:endParaRPr/>
          </a:p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9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Track: IoT Based Technologies</a:t>
            </a:r>
            <a:endParaRPr/>
          </a:p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9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Innovation ID: IR2025-996042</a:t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>
            <a:off x="1029671" y="3248341"/>
            <a:ext cx="723776" cy="723776"/>
          </a:xfrm>
          <a:custGeom>
            <a:rect b="b" l="l" r="r" t="t"/>
            <a:pathLst>
              <a:path extrusionOk="0" h="723776" w="723776">
                <a:moveTo>
                  <a:pt x="0" y="0"/>
                </a:moveTo>
                <a:lnTo>
                  <a:pt x="723776" y="0"/>
                </a:lnTo>
                <a:lnTo>
                  <a:pt x="723776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>
            <a:off x="16534553" y="3248341"/>
            <a:ext cx="723776" cy="723776"/>
          </a:xfrm>
          <a:custGeom>
            <a:rect b="b" l="l" r="r" t="t"/>
            <a:pathLst>
              <a:path extrusionOk="0" h="723776" w="723776">
                <a:moveTo>
                  <a:pt x="0" y="0"/>
                </a:moveTo>
                <a:lnTo>
                  <a:pt x="723776" y="0"/>
                </a:lnTo>
                <a:lnTo>
                  <a:pt x="723776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"/>
          <p:cNvSpPr txBox="1"/>
          <p:nvPr/>
        </p:nvSpPr>
        <p:spPr>
          <a:xfrm>
            <a:off x="326727" y="2375383"/>
            <a:ext cx="8954400" cy="47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5391" lvl="1" marL="610783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29"/>
              <a:buFont typeface="Arial"/>
              <a:buChar char="•"/>
            </a:pPr>
            <a:r>
              <a:rPr b="0" i="0" lang="en-US" sz="28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Integrate with AI-driven route optimization to minimize exposure during transit.</a:t>
            </a:r>
            <a:endParaRPr b="0" i="0" sz="2829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5391" lvl="1" marL="610783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29"/>
              <a:buFont typeface="Arial"/>
              <a:buChar char="•"/>
            </a:pPr>
            <a:r>
              <a:rPr b="0" i="0" lang="en-US" sz="28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Expand physics-informed models using additional sensor data (vibration, light, gas composition).</a:t>
            </a:r>
            <a:endParaRPr b="0" i="0" sz="2829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5392" lvl="1" marL="610784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29"/>
              <a:buFont typeface="Arial"/>
              <a:buChar char="•"/>
            </a:pPr>
            <a:r>
              <a:rPr b="0" i="0" lang="en-US" sz="28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Enable blockchain-based secure logging for tamper-proof audit trails.</a:t>
            </a:r>
            <a:endParaRPr/>
          </a:p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29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" name="Google Shape;181;p10"/>
          <p:cNvSpPr/>
          <p:nvPr/>
        </p:nvSpPr>
        <p:spPr>
          <a:xfrm rot="4043485">
            <a:off x="11376971" y="8929819"/>
            <a:ext cx="2074307" cy="2124523"/>
          </a:xfrm>
          <a:custGeom>
            <a:rect b="b" l="l" r="r" t="t"/>
            <a:pathLst>
              <a:path extrusionOk="0" h="2124523" w="2074307">
                <a:moveTo>
                  <a:pt x="0" y="0"/>
                </a:moveTo>
                <a:lnTo>
                  <a:pt x="2074306" y="0"/>
                </a:lnTo>
                <a:lnTo>
                  <a:pt x="2074306" y="2124522"/>
                </a:lnTo>
                <a:lnTo>
                  <a:pt x="0" y="2124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10"/>
          <p:cNvSpPr/>
          <p:nvPr/>
        </p:nvSpPr>
        <p:spPr>
          <a:xfrm>
            <a:off x="304924" y="9487317"/>
            <a:ext cx="723776" cy="723776"/>
          </a:xfrm>
          <a:custGeom>
            <a:rect b="b" l="l" r="r" t="t"/>
            <a:pathLst>
              <a:path extrusionOk="0" h="723776" w="723776">
                <a:moveTo>
                  <a:pt x="0" y="0"/>
                </a:moveTo>
                <a:lnTo>
                  <a:pt x="723776" y="0"/>
                </a:lnTo>
                <a:lnTo>
                  <a:pt x="723776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10"/>
          <p:cNvSpPr/>
          <p:nvPr/>
        </p:nvSpPr>
        <p:spPr>
          <a:xfrm>
            <a:off x="8763000" y="1923415"/>
            <a:ext cx="9184639" cy="6061862"/>
          </a:xfrm>
          <a:custGeom>
            <a:rect b="b" l="l" r="r" t="t"/>
            <a:pathLst>
              <a:path extrusionOk="0" h="6061862" w="9184639">
                <a:moveTo>
                  <a:pt x="0" y="0"/>
                </a:moveTo>
                <a:lnTo>
                  <a:pt x="9184639" y="0"/>
                </a:lnTo>
                <a:lnTo>
                  <a:pt x="9184639" y="6061862"/>
                </a:lnTo>
                <a:lnTo>
                  <a:pt x="0" y="60618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10"/>
          <p:cNvSpPr txBox="1"/>
          <p:nvPr/>
        </p:nvSpPr>
        <p:spPr>
          <a:xfrm>
            <a:off x="805282" y="492125"/>
            <a:ext cx="10351442" cy="1421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99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FUTURE SCOPE</a:t>
            </a:r>
            <a:endParaRPr/>
          </a:p>
        </p:txBody>
      </p:sp>
      <p:sp>
        <p:nvSpPr>
          <p:cNvPr id="185" name="Google Shape;185;p10"/>
          <p:cNvSpPr txBox="1"/>
          <p:nvPr/>
        </p:nvSpPr>
        <p:spPr>
          <a:xfrm>
            <a:off x="15924847" y="990600"/>
            <a:ext cx="133445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09</a:t>
            </a:r>
            <a:endParaRPr/>
          </a:p>
        </p:txBody>
      </p:sp>
      <p:sp>
        <p:nvSpPr>
          <p:cNvPr id="186" name="Google Shape;186;p10"/>
          <p:cNvSpPr txBox="1"/>
          <p:nvPr/>
        </p:nvSpPr>
        <p:spPr>
          <a:xfrm>
            <a:off x="304924" y="6714732"/>
            <a:ext cx="8839200" cy="2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5392" lvl="1" marL="610784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29"/>
              <a:buFont typeface="Arial"/>
              <a:buChar char="•"/>
            </a:pPr>
            <a:r>
              <a:rPr b="0" i="0" lang="en-US" sz="28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Connect with national cold-chain and immunization networks for centralized monitoring.</a:t>
            </a:r>
            <a:endParaRPr/>
          </a:p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29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10"/>
          <p:cNvSpPr txBox="1"/>
          <p:nvPr/>
        </p:nvSpPr>
        <p:spPr>
          <a:xfrm>
            <a:off x="304924" y="8556727"/>
            <a:ext cx="11056200" cy="10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5392" lvl="1" marL="610784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29"/>
              <a:buFont typeface="Arial"/>
              <a:buChar char="•"/>
            </a:pPr>
            <a:r>
              <a:rPr b="0" i="0" lang="en-US" sz="28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Incorporate predictive energy management and sustainable cold storage solutions.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"/>
          <p:cNvSpPr/>
          <p:nvPr/>
        </p:nvSpPr>
        <p:spPr>
          <a:xfrm rot="4043485">
            <a:off x="11376971" y="8929819"/>
            <a:ext cx="2074307" cy="2124523"/>
          </a:xfrm>
          <a:custGeom>
            <a:rect b="b" l="l" r="r" t="t"/>
            <a:pathLst>
              <a:path extrusionOk="0" h="2124523" w="2074307">
                <a:moveTo>
                  <a:pt x="0" y="0"/>
                </a:moveTo>
                <a:lnTo>
                  <a:pt x="2074306" y="0"/>
                </a:lnTo>
                <a:lnTo>
                  <a:pt x="2074306" y="2124522"/>
                </a:lnTo>
                <a:lnTo>
                  <a:pt x="0" y="2124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11"/>
          <p:cNvSpPr/>
          <p:nvPr/>
        </p:nvSpPr>
        <p:spPr>
          <a:xfrm>
            <a:off x="304924" y="9487317"/>
            <a:ext cx="723776" cy="723776"/>
          </a:xfrm>
          <a:custGeom>
            <a:rect b="b" l="l" r="r" t="t"/>
            <a:pathLst>
              <a:path extrusionOk="0" h="723776" w="723776">
                <a:moveTo>
                  <a:pt x="0" y="0"/>
                </a:moveTo>
                <a:lnTo>
                  <a:pt x="723776" y="0"/>
                </a:lnTo>
                <a:lnTo>
                  <a:pt x="723776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11"/>
          <p:cNvSpPr txBox="1"/>
          <p:nvPr/>
        </p:nvSpPr>
        <p:spPr>
          <a:xfrm>
            <a:off x="3737297" y="1102043"/>
            <a:ext cx="10351442" cy="1421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99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  <a:endParaRPr/>
          </a:p>
        </p:txBody>
      </p:sp>
      <p:sp>
        <p:nvSpPr>
          <p:cNvPr id="195" name="Google Shape;195;p11"/>
          <p:cNvSpPr txBox="1"/>
          <p:nvPr/>
        </p:nvSpPr>
        <p:spPr>
          <a:xfrm>
            <a:off x="15924847" y="990600"/>
            <a:ext cx="133445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10</a:t>
            </a:r>
            <a:endParaRPr/>
          </a:p>
        </p:txBody>
      </p:sp>
      <p:sp>
        <p:nvSpPr>
          <p:cNvPr id="196" name="Google Shape;196;p11"/>
          <p:cNvSpPr txBox="1"/>
          <p:nvPr/>
        </p:nvSpPr>
        <p:spPr>
          <a:xfrm>
            <a:off x="1901188" y="3089062"/>
            <a:ext cx="14023659" cy="5379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28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Our platform transforms cold-chain monitoring by integrating real-time telemetry with physics-informed spoilage models, anomaly detection, and ML-based predictions. Unlike purely black-box approaches, it provides interpretable insights into why spoilage may occur, enabling proactive interventions, reducing waste, and ensuring product safety with transparent, actionable intelligence.</a:t>
            </a:r>
            <a:endParaRPr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828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"/>
          <p:cNvSpPr txBox="1"/>
          <p:nvPr/>
        </p:nvSpPr>
        <p:spPr>
          <a:xfrm>
            <a:off x="3817221" y="1765310"/>
            <a:ext cx="9215407" cy="1421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99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ACKNOWLEDGEMENTS</a:t>
            </a:r>
            <a:endParaRPr/>
          </a:p>
        </p:txBody>
      </p:sp>
      <p:sp>
        <p:nvSpPr>
          <p:cNvPr id="202" name="Google Shape;202;p12"/>
          <p:cNvSpPr txBox="1"/>
          <p:nvPr/>
        </p:nvSpPr>
        <p:spPr>
          <a:xfrm>
            <a:off x="4338999" y="4231343"/>
            <a:ext cx="8171849" cy="3692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11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Lakshay Chauhan -23BCE0644</a:t>
            </a:r>
            <a:endParaRPr/>
          </a:p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11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Raghav Krishna-23BEC0191</a:t>
            </a:r>
            <a:endParaRPr/>
          </a:p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11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Krish Sinha-23BEC0280</a:t>
            </a:r>
            <a:endParaRPr/>
          </a:p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11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Tanisha Choudhuri-23BML0081</a:t>
            </a:r>
            <a:endParaRPr/>
          </a:p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11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Prajjit Basu-23BDS0067</a:t>
            </a:r>
            <a:endParaRPr/>
          </a:p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511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" name="Google Shape;203;p12"/>
          <p:cNvSpPr/>
          <p:nvPr/>
        </p:nvSpPr>
        <p:spPr>
          <a:xfrm rot="2960846">
            <a:off x="15936300" y="3008585"/>
            <a:ext cx="5984713" cy="2578867"/>
          </a:xfrm>
          <a:custGeom>
            <a:rect b="b" l="l" r="r" t="t"/>
            <a:pathLst>
              <a:path extrusionOk="0" h="2578867" w="5984713">
                <a:moveTo>
                  <a:pt x="0" y="0"/>
                </a:moveTo>
                <a:lnTo>
                  <a:pt x="5984712" y="0"/>
                </a:lnTo>
                <a:lnTo>
                  <a:pt x="5984712" y="2578867"/>
                </a:lnTo>
                <a:lnTo>
                  <a:pt x="0" y="25788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12"/>
          <p:cNvSpPr txBox="1"/>
          <p:nvPr/>
        </p:nvSpPr>
        <p:spPr>
          <a:xfrm>
            <a:off x="16000964" y="672465"/>
            <a:ext cx="133445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11</a:t>
            </a:r>
            <a:endParaRPr/>
          </a:p>
        </p:txBody>
      </p:sp>
      <p:sp>
        <p:nvSpPr>
          <p:cNvPr id="205" name="Google Shape;205;p12"/>
          <p:cNvSpPr/>
          <p:nvPr/>
        </p:nvSpPr>
        <p:spPr>
          <a:xfrm>
            <a:off x="16592074" y="3813901"/>
            <a:ext cx="723776" cy="723776"/>
          </a:xfrm>
          <a:custGeom>
            <a:rect b="b" l="l" r="r" t="t"/>
            <a:pathLst>
              <a:path extrusionOk="0" h="723776" w="723776">
                <a:moveTo>
                  <a:pt x="0" y="0"/>
                </a:moveTo>
                <a:lnTo>
                  <a:pt x="723775" y="0"/>
                </a:lnTo>
                <a:lnTo>
                  <a:pt x="723775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/>
          <p:nvPr/>
        </p:nvSpPr>
        <p:spPr>
          <a:xfrm>
            <a:off x="4103768" y="3813164"/>
            <a:ext cx="9215407" cy="2508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498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10777321" y="2208588"/>
            <a:ext cx="6969110" cy="6301157"/>
          </a:xfrm>
          <a:custGeom>
            <a:rect b="b" l="l" r="r" t="t"/>
            <a:pathLst>
              <a:path extrusionOk="0" h="850404" w="940550">
                <a:moveTo>
                  <a:pt x="25550" y="0"/>
                </a:moveTo>
                <a:lnTo>
                  <a:pt x="915000" y="0"/>
                </a:lnTo>
                <a:cubicBezTo>
                  <a:pt x="929111" y="0"/>
                  <a:pt x="940550" y="11439"/>
                  <a:pt x="940550" y="25550"/>
                </a:cubicBezTo>
                <a:lnTo>
                  <a:pt x="940550" y="824853"/>
                </a:lnTo>
                <a:cubicBezTo>
                  <a:pt x="940550" y="838964"/>
                  <a:pt x="929111" y="850404"/>
                  <a:pt x="915000" y="850404"/>
                </a:cubicBezTo>
                <a:lnTo>
                  <a:pt x="25550" y="850404"/>
                </a:lnTo>
                <a:cubicBezTo>
                  <a:pt x="11439" y="850404"/>
                  <a:pt x="0" y="838964"/>
                  <a:pt x="0" y="824853"/>
                </a:cubicBezTo>
                <a:lnTo>
                  <a:pt x="0" y="25550"/>
                </a:lnTo>
                <a:cubicBezTo>
                  <a:pt x="0" y="11439"/>
                  <a:pt x="11439" y="0"/>
                  <a:pt x="2555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9297" r="-39295" t="0"/>
            </a:stretch>
          </a:blipFill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15816375" y="9705225"/>
            <a:ext cx="1930051" cy="480758"/>
          </a:xfrm>
          <a:custGeom>
            <a:rect b="b" l="l" r="r" t="t"/>
            <a:pathLst>
              <a:path extrusionOk="0" h="480758" w="1930051">
                <a:moveTo>
                  <a:pt x="0" y="0"/>
                </a:moveTo>
                <a:lnTo>
                  <a:pt x="1930051" y="0"/>
                </a:lnTo>
                <a:lnTo>
                  <a:pt x="1930051" y="480758"/>
                </a:lnTo>
                <a:lnTo>
                  <a:pt x="0" y="4807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2"/>
          <p:cNvSpPr txBox="1"/>
          <p:nvPr/>
        </p:nvSpPr>
        <p:spPr>
          <a:xfrm>
            <a:off x="1028700" y="492822"/>
            <a:ext cx="9261490" cy="2869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99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PROBLEM STATEMENT </a:t>
            </a:r>
            <a:endParaRPr/>
          </a:p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799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1028700" y="1974827"/>
            <a:ext cx="8633100" cy="84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54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Maintaining cold chains for vaccines, medicines, and fresh produce is vital, as even small deviations cause spoilage, health risks, and financial losses. 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54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Globally, 25–50% of vaccines are wasted due to poor management, and despite major investments by Gavi and COVAX, reliability remains a challenge. 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54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 India there are 28,000 cold chain points nationwide. However, 10–15% of vaccines is spoilt annually, with wastage reaching 27% for DPT and 61% for BCG. 18–20% of fruits and vegetables are lost post-harvest.</a:t>
            </a:r>
            <a:endParaRPr/>
          </a:p>
          <a:p>
            <a:pPr indent="0" lvl="0" marL="0" marR="0" rtl="0" algn="l">
              <a:lnSpc>
                <a:spcPct val="96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54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9661890" y="5613132"/>
            <a:ext cx="723776" cy="723776"/>
          </a:xfrm>
          <a:custGeom>
            <a:rect b="b" l="l" r="r" t="t"/>
            <a:pathLst>
              <a:path extrusionOk="0" h="723776" w="723776">
                <a:moveTo>
                  <a:pt x="0" y="0"/>
                </a:moveTo>
                <a:lnTo>
                  <a:pt x="723776" y="0"/>
                </a:lnTo>
                <a:lnTo>
                  <a:pt x="723776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" name="Google Shape;101;p2"/>
          <p:cNvSpPr txBox="1"/>
          <p:nvPr/>
        </p:nvSpPr>
        <p:spPr>
          <a:xfrm>
            <a:off x="15924847" y="990600"/>
            <a:ext cx="133445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005446" y="522585"/>
            <a:ext cx="8953234" cy="2869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99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PROPOSED SOLUTION</a:t>
            </a:r>
            <a:endParaRPr/>
          </a:p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799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3469885" y="4832644"/>
            <a:ext cx="64533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Physics-informed mathematical models (spoilage kinetics, entropy trends) reveal interpretable degradation dynamics - offering insights that black-box ML alone cannot.</a:t>
            </a:r>
            <a:endParaRPr sz="1200"/>
          </a:p>
        </p:txBody>
      </p:sp>
      <p:sp>
        <p:nvSpPr>
          <p:cNvPr id="108" name="Google Shape;108;p3"/>
          <p:cNvSpPr txBox="1"/>
          <p:nvPr/>
        </p:nvSpPr>
        <p:spPr>
          <a:xfrm>
            <a:off x="7452182" y="6883694"/>
            <a:ext cx="52974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ML models complement this by integrating multiple signals to yield calibrated spoilage probabilities.</a:t>
            </a:r>
            <a:endParaRPr sz="1300"/>
          </a:p>
        </p:txBody>
      </p:sp>
      <p:sp>
        <p:nvSpPr>
          <p:cNvPr id="109" name="Google Shape;109;p3"/>
          <p:cNvSpPr txBox="1"/>
          <p:nvPr/>
        </p:nvSpPr>
        <p:spPr>
          <a:xfrm>
            <a:off x="11595210" y="8391819"/>
            <a:ext cx="53199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Visualization &amp; alerts allow proactive interventions, reducing vaccine and food wastage while ensuring safety.</a:t>
            </a:r>
            <a:endParaRPr sz="1300"/>
          </a:p>
        </p:txBody>
      </p:sp>
      <p:sp>
        <p:nvSpPr>
          <p:cNvPr id="110" name="Google Shape;110;p3"/>
          <p:cNvSpPr txBox="1"/>
          <p:nvPr/>
        </p:nvSpPr>
        <p:spPr>
          <a:xfrm>
            <a:off x="1005446" y="3277735"/>
            <a:ext cx="50838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IoT sensors capture temperature, humidity, gas levels, and door events in real time.</a:t>
            </a:r>
            <a:endParaRPr sz="1300"/>
          </a:p>
        </p:txBody>
      </p:sp>
      <p:sp>
        <p:nvSpPr>
          <p:cNvPr id="111" name="Google Shape;111;p3"/>
          <p:cNvSpPr/>
          <p:nvPr/>
        </p:nvSpPr>
        <p:spPr>
          <a:xfrm flipH="1" rot="5400000">
            <a:off x="15604691" y="3369369"/>
            <a:ext cx="4966183" cy="5011745"/>
          </a:xfrm>
          <a:custGeom>
            <a:rect b="b" l="l" r="r" t="t"/>
            <a:pathLst>
              <a:path extrusionOk="0" h="5011745" w="4966183">
                <a:moveTo>
                  <a:pt x="0" y="5011745"/>
                </a:moveTo>
                <a:lnTo>
                  <a:pt x="4966183" y="5011745"/>
                </a:lnTo>
                <a:lnTo>
                  <a:pt x="4966183" y="0"/>
                </a:lnTo>
                <a:lnTo>
                  <a:pt x="0" y="0"/>
                </a:lnTo>
                <a:lnTo>
                  <a:pt x="0" y="501174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3"/>
          <p:cNvSpPr txBox="1"/>
          <p:nvPr/>
        </p:nvSpPr>
        <p:spPr>
          <a:xfrm>
            <a:off x="15924847" y="990600"/>
            <a:ext cx="133445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03</a:t>
            </a:r>
            <a:endParaRPr/>
          </a:p>
        </p:txBody>
      </p:sp>
      <p:sp>
        <p:nvSpPr>
          <p:cNvPr id="113" name="Google Shape;113;p3"/>
          <p:cNvSpPr/>
          <p:nvPr/>
        </p:nvSpPr>
        <p:spPr>
          <a:xfrm>
            <a:off x="16086419" y="3325360"/>
            <a:ext cx="723776" cy="723776"/>
          </a:xfrm>
          <a:custGeom>
            <a:rect b="b" l="l" r="r" t="t"/>
            <a:pathLst>
              <a:path extrusionOk="0" h="723776" w="723776">
                <a:moveTo>
                  <a:pt x="0" y="0"/>
                </a:moveTo>
                <a:lnTo>
                  <a:pt x="723776" y="0"/>
                </a:lnTo>
                <a:lnTo>
                  <a:pt x="723776" y="723775"/>
                </a:lnTo>
                <a:lnTo>
                  <a:pt x="0" y="7237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3"/>
          <p:cNvSpPr/>
          <p:nvPr/>
        </p:nvSpPr>
        <p:spPr>
          <a:xfrm>
            <a:off x="14858135" y="5151466"/>
            <a:ext cx="723776" cy="723776"/>
          </a:xfrm>
          <a:custGeom>
            <a:rect b="b" l="l" r="r" t="t"/>
            <a:pathLst>
              <a:path extrusionOk="0" h="723776" w="723776">
                <a:moveTo>
                  <a:pt x="0" y="0"/>
                </a:moveTo>
                <a:lnTo>
                  <a:pt x="723775" y="0"/>
                </a:lnTo>
                <a:lnTo>
                  <a:pt x="723775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3"/>
          <p:cNvSpPr txBox="1"/>
          <p:nvPr/>
        </p:nvSpPr>
        <p:spPr>
          <a:xfrm>
            <a:off x="1005446" y="1982335"/>
            <a:ext cx="155865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0" u="none" cap="none" strike="noStrike">
                <a:solidFill>
                  <a:srgbClr val="82D3B5"/>
                </a:solidFill>
                <a:latin typeface="Inter Medium"/>
                <a:ea typeface="Inter Medium"/>
                <a:cs typeface="Inter Medium"/>
                <a:sym typeface="Inter Medium"/>
              </a:rPr>
              <a:t>We propose a hybrid IoT–Maths–ML platform that predicts spoilage risk and explains why it happens. It also provides the optimum shortest path for transportation.</a:t>
            </a:r>
            <a:endParaRPr sz="2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/>
          <p:nvPr/>
        </p:nvSpPr>
        <p:spPr>
          <a:xfrm>
            <a:off x="343141" y="1986227"/>
            <a:ext cx="8512755" cy="7253023"/>
          </a:xfrm>
          <a:custGeom>
            <a:rect b="b" l="l" r="r" t="t"/>
            <a:pathLst>
              <a:path extrusionOk="0" h="850404" w="998105">
                <a:moveTo>
                  <a:pt x="20917" y="0"/>
                </a:moveTo>
                <a:lnTo>
                  <a:pt x="977187" y="0"/>
                </a:lnTo>
                <a:cubicBezTo>
                  <a:pt x="988740" y="0"/>
                  <a:pt x="998105" y="9365"/>
                  <a:pt x="998105" y="20917"/>
                </a:cubicBezTo>
                <a:lnTo>
                  <a:pt x="998105" y="829486"/>
                </a:lnTo>
                <a:cubicBezTo>
                  <a:pt x="998105" y="835034"/>
                  <a:pt x="995901" y="840354"/>
                  <a:pt x="991978" y="844277"/>
                </a:cubicBezTo>
                <a:cubicBezTo>
                  <a:pt x="988055" y="848200"/>
                  <a:pt x="982735" y="850404"/>
                  <a:pt x="977187" y="850404"/>
                </a:cubicBezTo>
                <a:lnTo>
                  <a:pt x="20917" y="850404"/>
                </a:lnTo>
                <a:cubicBezTo>
                  <a:pt x="15370" y="850404"/>
                  <a:pt x="10049" y="848200"/>
                  <a:pt x="6127" y="844277"/>
                </a:cubicBezTo>
                <a:cubicBezTo>
                  <a:pt x="2204" y="840354"/>
                  <a:pt x="0" y="835034"/>
                  <a:pt x="0" y="829486"/>
                </a:cubicBezTo>
                <a:lnTo>
                  <a:pt x="0" y="20917"/>
                </a:lnTo>
                <a:cubicBezTo>
                  <a:pt x="0" y="15370"/>
                  <a:pt x="2204" y="10049"/>
                  <a:pt x="6127" y="6127"/>
                </a:cubicBezTo>
                <a:cubicBezTo>
                  <a:pt x="10049" y="2204"/>
                  <a:pt x="15370" y="0"/>
                  <a:pt x="20917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1530" r="-31529" t="0"/>
            </a:stretch>
          </a:blipFill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"/>
          <p:cNvSpPr/>
          <p:nvPr/>
        </p:nvSpPr>
        <p:spPr>
          <a:xfrm>
            <a:off x="16222648" y="9641658"/>
            <a:ext cx="1930051" cy="480758"/>
          </a:xfrm>
          <a:custGeom>
            <a:rect b="b" l="l" r="r" t="t"/>
            <a:pathLst>
              <a:path extrusionOk="0" h="480758" w="1930051">
                <a:moveTo>
                  <a:pt x="0" y="0"/>
                </a:moveTo>
                <a:lnTo>
                  <a:pt x="1930051" y="0"/>
                </a:lnTo>
                <a:lnTo>
                  <a:pt x="1930051" y="480758"/>
                </a:lnTo>
                <a:lnTo>
                  <a:pt x="0" y="4807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" name="Google Shape;122;p4"/>
          <p:cNvSpPr txBox="1"/>
          <p:nvPr/>
        </p:nvSpPr>
        <p:spPr>
          <a:xfrm>
            <a:off x="9144000" y="914400"/>
            <a:ext cx="8723100" cy="30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99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TECHNICAL APPROACH</a:t>
            </a:r>
            <a:endParaRPr/>
          </a:p>
          <a:p>
            <a:pPr indent="0" lvl="0" marL="0" marR="0" rtl="0" algn="l">
              <a:lnSpc>
                <a:spcPct val="133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599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9144009" y="2287982"/>
            <a:ext cx="8887800" cy="81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5596" lvl="1" marL="483892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41"/>
              <a:buFont typeface="Inter"/>
              <a:buAutoNum type="arabicPeriod"/>
            </a:pPr>
            <a:r>
              <a:rPr b="0" i="0" lang="en-US" sz="2141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IoT Data Acquisition:</a:t>
            </a:r>
            <a:endParaRPr sz="1300"/>
          </a:p>
          <a:p>
            <a:pPr indent="-316245" lvl="2" marL="967784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41"/>
              <a:buFont typeface="Arial"/>
              <a:buChar char="⚬"/>
            </a:pPr>
            <a:r>
              <a:rPr b="0" i="0" lang="en-US" sz="2141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Deploy DHT</a:t>
            </a:r>
            <a:r>
              <a:rPr lang="en-US" sz="21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and</a:t>
            </a:r>
            <a:r>
              <a:rPr b="0" i="0" lang="en-US" sz="2141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MQ-135</a:t>
            </a:r>
            <a:r>
              <a:rPr lang="en-US" sz="21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300"/>
          </a:p>
          <a:p>
            <a:pPr indent="-316245" lvl="2" marL="967784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41"/>
              <a:buFont typeface="Arial"/>
              <a:buChar char="⚬"/>
            </a:pPr>
            <a:r>
              <a:rPr b="0" i="0" lang="en-US" sz="2141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Capture real-time telemetry: temperature, humidity, gas levels.</a:t>
            </a:r>
            <a:endParaRPr sz="1300"/>
          </a:p>
          <a:p>
            <a:pPr indent="-235596" lvl="1" marL="483892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41"/>
              <a:buFont typeface="Inter"/>
              <a:buAutoNum type="arabicPeriod"/>
            </a:pPr>
            <a:r>
              <a:rPr b="0" i="0" lang="en-US" sz="2141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Mathematical &amp; Physics-Based Modeling:</a:t>
            </a:r>
            <a:endParaRPr sz="1300"/>
          </a:p>
          <a:p>
            <a:pPr indent="-316245" lvl="2" marL="967784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41"/>
              <a:buFont typeface="Arial"/>
              <a:buChar char="⚬"/>
            </a:pPr>
            <a:r>
              <a:rPr b="0" i="0" lang="en-US" sz="2141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Compute spoilage rates using Q₁₀ kinetics.</a:t>
            </a:r>
            <a:endParaRPr sz="1300"/>
          </a:p>
          <a:p>
            <a:pPr indent="-316245" lvl="2" marL="967784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41"/>
              <a:buFont typeface="Arial"/>
              <a:buChar char="⚬"/>
            </a:pPr>
            <a:r>
              <a:rPr b="0" i="0" lang="en-US" sz="2141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Detect anomalies using z-score and EWMA filters.</a:t>
            </a:r>
            <a:endParaRPr sz="1300"/>
          </a:p>
          <a:p>
            <a:pPr indent="-316245" lvl="2" marL="967784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41"/>
              <a:buFont typeface="Arial"/>
              <a:buChar char="⚬"/>
            </a:pPr>
            <a:r>
              <a:rPr b="0" i="0" lang="en-US" sz="2141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Provides interpretable failure-time predictions beyond black-box ML.</a:t>
            </a:r>
            <a:endParaRPr sz="1300"/>
          </a:p>
          <a:p>
            <a:pPr indent="-235596" lvl="1" marL="483892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41"/>
              <a:buFont typeface="Inter"/>
              <a:buAutoNum type="arabicPeriod"/>
            </a:pPr>
            <a:r>
              <a:rPr b="0" i="0" lang="en-US" sz="2141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Machine Learning Layer:</a:t>
            </a:r>
            <a:endParaRPr sz="1300"/>
          </a:p>
          <a:p>
            <a:pPr indent="-316245" lvl="2" marL="967784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41"/>
              <a:buFont typeface="Arial"/>
              <a:buChar char="⚬"/>
            </a:pPr>
            <a:r>
              <a:rPr b="0" i="0" lang="en-US" sz="2141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Supervised models (Random Forest) combine multiple cues.</a:t>
            </a:r>
            <a:endParaRPr sz="1300"/>
          </a:p>
          <a:p>
            <a:pPr indent="-316245" lvl="2" marL="967784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41"/>
              <a:buFont typeface="Arial"/>
              <a:buChar char="⚬"/>
            </a:pPr>
            <a:r>
              <a:rPr b="0" i="0" lang="en-US" sz="2141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Output calibrated spoilage probability for actionable decision-making.</a:t>
            </a:r>
            <a:endParaRPr sz="1300"/>
          </a:p>
          <a:p>
            <a:pPr indent="-235596" lvl="1" marL="483892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41"/>
              <a:buFont typeface="Inter"/>
              <a:buAutoNum type="arabicPeriod"/>
            </a:pPr>
            <a:r>
              <a:rPr b="0" i="0" lang="en-US" sz="2141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Integration &amp; Visualization:</a:t>
            </a:r>
            <a:endParaRPr sz="1300"/>
          </a:p>
          <a:p>
            <a:pPr indent="-316245" lvl="2" marL="967784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41"/>
              <a:buFont typeface="Arial"/>
              <a:buChar char="⚬"/>
            </a:pPr>
            <a:r>
              <a:rPr b="0" i="0" lang="en-US" sz="2141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Real-time dashboards &amp; alerts.</a:t>
            </a:r>
            <a:endParaRPr sz="1300"/>
          </a:p>
          <a:p>
            <a:pPr indent="-316245" lvl="2" marL="967784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41"/>
              <a:buFont typeface="Arial"/>
              <a:buChar char="⚬"/>
            </a:pPr>
            <a:r>
              <a:rPr b="0" i="0" lang="en-US" sz="2141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Suggest corrective actions: rerouting, optimum routes, cold storage, or intervention.</a:t>
            </a:r>
            <a:endParaRPr sz="1300"/>
          </a:p>
          <a:p>
            <a:pPr indent="0" lvl="0" marL="0" marR="0" rtl="0" algn="l">
              <a:lnSpc>
                <a:spcPct val="1336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41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16222646" y="327534"/>
            <a:ext cx="133445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/>
        </p:nvSpPr>
        <p:spPr>
          <a:xfrm>
            <a:off x="517924" y="363904"/>
            <a:ext cx="7845644" cy="2869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99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DEMO/PROTOTYPE</a:t>
            </a:r>
            <a:endParaRPr/>
          </a:p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799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15924847" y="990600"/>
            <a:ext cx="1601153" cy="3433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05 (a)</a:t>
            </a:r>
            <a:endParaRPr/>
          </a:p>
        </p:txBody>
      </p:sp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906" y="2019300"/>
            <a:ext cx="7069094" cy="6925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0600" y="2019300"/>
            <a:ext cx="8001000" cy="679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/>
          <p:nvPr/>
        </p:nvSpPr>
        <p:spPr>
          <a:xfrm>
            <a:off x="517924" y="363904"/>
            <a:ext cx="7845644" cy="2869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99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DEMO/PROTOTYPE</a:t>
            </a:r>
            <a:endParaRPr/>
          </a:p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799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8" name="Google Shape;138;p6"/>
          <p:cNvSpPr txBox="1"/>
          <p:nvPr/>
        </p:nvSpPr>
        <p:spPr>
          <a:xfrm>
            <a:off x="16039147" y="990600"/>
            <a:ext cx="1639253" cy="3433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05 (b)</a:t>
            </a:r>
            <a:endParaRPr/>
          </a:p>
        </p:txBody>
      </p:sp>
      <p:pic>
        <p:nvPicPr>
          <p:cNvPr id="139" name="Google Shape;1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800" y="3111817"/>
            <a:ext cx="9715500" cy="455414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" name="Google Shape;14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400" y="2171699"/>
            <a:ext cx="5562600" cy="741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/>
        </p:nvSpPr>
        <p:spPr>
          <a:xfrm>
            <a:off x="576610" y="5469481"/>
            <a:ext cx="7897058" cy="4317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99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IMPACT AND USE CASES</a:t>
            </a:r>
            <a:endParaRPr/>
          </a:p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799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7765445" y="5593306"/>
            <a:ext cx="8912354" cy="4084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24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Who benefits:</a:t>
            </a:r>
            <a:endParaRPr/>
          </a:p>
          <a:p>
            <a:pPr indent="-250881" lvl="1" marL="501762" marR="0" rtl="0" algn="l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24"/>
              <a:buFont typeface="Arial"/>
              <a:buChar char="•"/>
            </a:pPr>
            <a:r>
              <a:rPr b="0" i="0" lang="en-US" sz="2324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Pharma distributors, FPOs, kirana-linked cold storages</a:t>
            </a:r>
            <a:endParaRPr/>
          </a:p>
          <a:p>
            <a:pPr indent="-250881" lvl="1" marL="501762" marR="0" rtl="0" algn="l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24"/>
              <a:buFont typeface="Arial"/>
              <a:buChar char="•"/>
            </a:pPr>
            <a:r>
              <a:rPr b="0" i="0" lang="en-US" sz="2324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Healthcare systems: preserve vaccine potency, reduce re-vaccination costs.</a:t>
            </a:r>
            <a:endParaRPr/>
          </a:p>
          <a:p>
            <a:pPr indent="-250881" lvl="1" marL="501762" marR="0" rtl="0" algn="l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24"/>
              <a:buFont typeface="Arial"/>
              <a:buChar char="•"/>
            </a:pPr>
            <a:r>
              <a:rPr b="0" i="0" lang="en-US" sz="2324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Food distribution: minimize spoilage of dairy, seafood produce.</a:t>
            </a:r>
            <a:endParaRPr/>
          </a:p>
          <a:p>
            <a:pPr indent="-250881" lvl="1" marL="501762" marR="0" rtl="0" algn="l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24"/>
              <a:buFont typeface="Arial"/>
              <a:buChar char="•"/>
            </a:pPr>
            <a:r>
              <a:rPr b="0" i="0" lang="en-US" sz="2324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Logistics operators: optimize routing and storage.</a:t>
            </a:r>
            <a:endParaRPr/>
          </a:p>
          <a:p>
            <a:pPr indent="-250881" lvl="1" marL="501762" marR="0" rtl="0" algn="l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24"/>
              <a:buFont typeface="Arial"/>
              <a:buChar char="•"/>
            </a:pPr>
            <a:r>
              <a:rPr b="0" i="0" lang="en-US" sz="2324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Governments &amp; NGOs: ensure equitable delivery in remote areas.</a:t>
            </a:r>
            <a:endParaRPr/>
          </a:p>
          <a:p>
            <a:pPr indent="0" lvl="0" marL="0" marR="0" rtl="0" algn="l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24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7" name="Google Shape;147;p7"/>
          <p:cNvSpPr/>
          <p:nvPr/>
        </p:nvSpPr>
        <p:spPr>
          <a:xfrm rot="-1247444">
            <a:off x="14774440" y="8448055"/>
            <a:ext cx="5985461" cy="2579189"/>
          </a:xfrm>
          <a:custGeom>
            <a:rect b="b" l="l" r="r" t="t"/>
            <a:pathLst>
              <a:path extrusionOk="0" h="2578867" w="5984713">
                <a:moveTo>
                  <a:pt x="0" y="0"/>
                </a:moveTo>
                <a:lnTo>
                  <a:pt x="5984712" y="0"/>
                </a:lnTo>
                <a:lnTo>
                  <a:pt x="5984712" y="2578867"/>
                </a:lnTo>
                <a:lnTo>
                  <a:pt x="0" y="25788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p7"/>
          <p:cNvSpPr/>
          <p:nvPr/>
        </p:nvSpPr>
        <p:spPr>
          <a:xfrm>
            <a:off x="1846693" y="526740"/>
            <a:ext cx="5109241" cy="4713883"/>
          </a:xfrm>
          <a:custGeom>
            <a:rect b="b" l="l" r="r" t="t"/>
            <a:pathLst>
              <a:path extrusionOk="0" h="4713883" w="5109241">
                <a:moveTo>
                  <a:pt x="0" y="0"/>
                </a:moveTo>
                <a:lnTo>
                  <a:pt x="5109241" y="0"/>
                </a:lnTo>
                <a:lnTo>
                  <a:pt x="5109241" y="4713882"/>
                </a:lnTo>
                <a:lnTo>
                  <a:pt x="0" y="47138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9" name="Google Shape;149;p7"/>
          <p:cNvSpPr/>
          <p:nvPr/>
        </p:nvSpPr>
        <p:spPr>
          <a:xfrm>
            <a:off x="7858054" y="768894"/>
            <a:ext cx="8066793" cy="4557738"/>
          </a:xfrm>
          <a:custGeom>
            <a:rect b="b" l="l" r="r" t="t"/>
            <a:pathLst>
              <a:path extrusionOk="0" h="4557738" w="8066793">
                <a:moveTo>
                  <a:pt x="0" y="0"/>
                </a:moveTo>
                <a:lnTo>
                  <a:pt x="8066793" y="0"/>
                </a:lnTo>
                <a:lnTo>
                  <a:pt x="8066793" y="4557738"/>
                </a:lnTo>
                <a:lnTo>
                  <a:pt x="0" y="45577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7"/>
          <p:cNvSpPr txBox="1"/>
          <p:nvPr/>
        </p:nvSpPr>
        <p:spPr>
          <a:xfrm>
            <a:off x="15924847" y="524101"/>
            <a:ext cx="133445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06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/>
          <p:nvPr/>
        </p:nvSpPr>
        <p:spPr>
          <a:xfrm>
            <a:off x="847725" y="2151438"/>
            <a:ext cx="10308999" cy="6919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Real-world applications:</a:t>
            </a:r>
            <a:endParaRPr/>
          </a:p>
          <a:p>
            <a:pPr indent="-305392" lvl="1" marL="610784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29"/>
              <a:buFont typeface="Arial"/>
              <a:buChar char="•"/>
            </a:pPr>
            <a:r>
              <a:rPr b="0" i="0" lang="en-US" sz="28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Vaccine programs in LMICs to cut 25–50% waste.</a:t>
            </a:r>
            <a:endParaRPr/>
          </a:p>
          <a:p>
            <a:pPr indent="-305392" lvl="1" marL="610784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29"/>
              <a:buFont typeface="Arial"/>
              <a:buChar char="•"/>
            </a:pPr>
            <a:r>
              <a:rPr b="0" i="0" lang="en-US" sz="28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Environmental impact reduction by lowering cold storage energy &amp; waste (40% of India’s food gets spoiled in the supply chain).</a:t>
            </a:r>
            <a:endParaRPr/>
          </a:p>
          <a:p>
            <a:pPr indent="-305392" lvl="1" marL="610784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29"/>
              <a:buFont typeface="Arial"/>
              <a:buChar char="•"/>
            </a:pPr>
            <a:r>
              <a:rPr b="0" i="0" lang="en-US" sz="28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Integration with systems like Gavi and Nexleaf which underscore the need for live data in cold chain.</a:t>
            </a:r>
            <a:endParaRPr/>
          </a:p>
          <a:p>
            <a:pPr indent="-305392" lvl="1" marL="610784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29"/>
              <a:buFont typeface="Arial"/>
              <a:buChar char="•"/>
            </a:pPr>
            <a:r>
              <a:rPr b="0" i="0" lang="en-US" sz="28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Scalability &amp; Sustainability:</a:t>
            </a:r>
            <a:endParaRPr/>
          </a:p>
          <a:p>
            <a:pPr indent="-407190" lvl="2" marL="1221569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29"/>
              <a:buFont typeface="Arial"/>
              <a:buChar char="⚬"/>
            </a:pPr>
            <a:r>
              <a:rPr b="0" i="0" lang="en-US" sz="28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Demo can be upscaled. Physics-informed model ensures effectiveness even with limited training data.</a:t>
            </a:r>
            <a:endParaRPr/>
          </a:p>
          <a:p>
            <a:pPr indent="-407190" lvl="2" marL="1221569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29"/>
              <a:buFont typeface="Arial"/>
              <a:buChar char="⚬"/>
            </a:pPr>
            <a:r>
              <a:rPr b="0" i="0" lang="en-US" sz="28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Opens path to integration with logistics APIs, remote rural deployment via mobile networks, and sustainable optimization.</a:t>
            </a:r>
            <a:endParaRPr/>
          </a:p>
          <a:p>
            <a:pPr indent="0" lvl="0" marL="0" marR="0" rtl="0" algn="l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29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6" name="Google Shape;156;p8"/>
          <p:cNvSpPr/>
          <p:nvPr/>
        </p:nvSpPr>
        <p:spPr>
          <a:xfrm rot="4043485">
            <a:off x="9972936" y="8759487"/>
            <a:ext cx="2074307" cy="2124523"/>
          </a:xfrm>
          <a:custGeom>
            <a:rect b="b" l="l" r="r" t="t"/>
            <a:pathLst>
              <a:path extrusionOk="0" h="2124523" w="2074307">
                <a:moveTo>
                  <a:pt x="0" y="0"/>
                </a:moveTo>
                <a:lnTo>
                  <a:pt x="2074307" y="0"/>
                </a:lnTo>
                <a:lnTo>
                  <a:pt x="2074307" y="2124522"/>
                </a:lnTo>
                <a:lnTo>
                  <a:pt x="0" y="2124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8"/>
          <p:cNvSpPr/>
          <p:nvPr/>
        </p:nvSpPr>
        <p:spPr>
          <a:xfrm>
            <a:off x="304924" y="9487317"/>
            <a:ext cx="723776" cy="723776"/>
          </a:xfrm>
          <a:custGeom>
            <a:rect b="b" l="l" r="r" t="t"/>
            <a:pathLst>
              <a:path extrusionOk="0" h="723776" w="723776">
                <a:moveTo>
                  <a:pt x="0" y="0"/>
                </a:moveTo>
                <a:lnTo>
                  <a:pt x="723776" y="0"/>
                </a:lnTo>
                <a:lnTo>
                  <a:pt x="723776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8"/>
          <p:cNvSpPr/>
          <p:nvPr/>
        </p:nvSpPr>
        <p:spPr>
          <a:xfrm>
            <a:off x="11434592" y="3356966"/>
            <a:ext cx="6212360" cy="4055873"/>
          </a:xfrm>
          <a:custGeom>
            <a:rect b="b" l="l" r="r" t="t"/>
            <a:pathLst>
              <a:path extrusionOk="0" h="4055873" w="6212360">
                <a:moveTo>
                  <a:pt x="0" y="0"/>
                </a:moveTo>
                <a:lnTo>
                  <a:pt x="6212359" y="0"/>
                </a:lnTo>
                <a:lnTo>
                  <a:pt x="6212359" y="4055872"/>
                </a:lnTo>
                <a:lnTo>
                  <a:pt x="0" y="4055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3" l="-6378" r="-8733" t="-153"/>
            </a:stretch>
          </a:blipFill>
          <a:ln>
            <a:noFill/>
          </a:ln>
        </p:spPr>
      </p:sp>
      <p:sp>
        <p:nvSpPr>
          <p:cNvPr id="159" name="Google Shape;159;p8"/>
          <p:cNvSpPr txBox="1"/>
          <p:nvPr/>
        </p:nvSpPr>
        <p:spPr>
          <a:xfrm>
            <a:off x="805282" y="492125"/>
            <a:ext cx="10351442" cy="1421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99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IMPACT AND USE CASES</a:t>
            </a:r>
            <a:endParaRPr/>
          </a:p>
        </p:txBody>
      </p:sp>
      <p:sp>
        <p:nvSpPr>
          <p:cNvPr id="160" name="Google Shape;160;p8"/>
          <p:cNvSpPr txBox="1"/>
          <p:nvPr/>
        </p:nvSpPr>
        <p:spPr>
          <a:xfrm>
            <a:off x="15924847" y="990600"/>
            <a:ext cx="133445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07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/>
          <p:nvPr/>
        </p:nvSpPr>
        <p:spPr>
          <a:xfrm>
            <a:off x="1028700" y="274955"/>
            <a:ext cx="9347027" cy="1421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99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CHALLENGES FACED</a:t>
            </a:r>
            <a:endParaRPr/>
          </a:p>
        </p:txBody>
      </p:sp>
      <p:sp>
        <p:nvSpPr>
          <p:cNvPr id="166" name="Google Shape;166;p9"/>
          <p:cNvSpPr txBox="1"/>
          <p:nvPr/>
        </p:nvSpPr>
        <p:spPr>
          <a:xfrm>
            <a:off x="1782184" y="2390258"/>
            <a:ext cx="5191692" cy="1243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82D3B5"/>
                </a:solidFill>
                <a:latin typeface="Inter"/>
                <a:ea typeface="Inter"/>
                <a:cs typeface="Inter"/>
                <a:sym typeface="Inter"/>
              </a:rPr>
              <a:t>Scarcity of Labeled Spoilage Data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Limited ground truth; reliance on physics-based models.</a:t>
            </a:r>
            <a:endParaRPr/>
          </a:p>
        </p:txBody>
      </p:sp>
      <p:sp>
        <p:nvSpPr>
          <p:cNvPr id="167" name="Google Shape;167;p9"/>
          <p:cNvSpPr/>
          <p:nvPr/>
        </p:nvSpPr>
        <p:spPr>
          <a:xfrm>
            <a:off x="15662736" y="9456420"/>
            <a:ext cx="1930051" cy="480758"/>
          </a:xfrm>
          <a:custGeom>
            <a:rect b="b" l="l" r="r" t="t"/>
            <a:pathLst>
              <a:path extrusionOk="0" h="480758" w="1930051">
                <a:moveTo>
                  <a:pt x="0" y="0"/>
                </a:moveTo>
                <a:lnTo>
                  <a:pt x="1930051" y="0"/>
                </a:lnTo>
                <a:lnTo>
                  <a:pt x="1930051" y="480758"/>
                </a:lnTo>
                <a:lnTo>
                  <a:pt x="0" y="4807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9"/>
          <p:cNvSpPr txBox="1"/>
          <p:nvPr/>
        </p:nvSpPr>
        <p:spPr>
          <a:xfrm>
            <a:off x="16198224" y="560705"/>
            <a:ext cx="133445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08</a:t>
            </a:r>
            <a:endParaRPr/>
          </a:p>
        </p:txBody>
      </p:sp>
      <p:sp>
        <p:nvSpPr>
          <p:cNvPr id="169" name="Google Shape;169;p9"/>
          <p:cNvSpPr/>
          <p:nvPr/>
        </p:nvSpPr>
        <p:spPr>
          <a:xfrm>
            <a:off x="17230899" y="1943218"/>
            <a:ext cx="723776" cy="723776"/>
          </a:xfrm>
          <a:custGeom>
            <a:rect b="b" l="l" r="r" t="t"/>
            <a:pathLst>
              <a:path extrusionOk="0" h="723776" w="723776">
                <a:moveTo>
                  <a:pt x="0" y="0"/>
                </a:moveTo>
                <a:lnTo>
                  <a:pt x="723776" y="0"/>
                </a:lnTo>
                <a:lnTo>
                  <a:pt x="723776" y="723776"/>
                </a:lnTo>
                <a:lnTo>
                  <a:pt x="0" y="7237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9"/>
          <p:cNvSpPr txBox="1"/>
          <p:nvPr/>
        </p:nvSpPr>
        <p:spPr>
          <a:xfrm>
            <a:off x="12003586" y="4116761"/>
            <a:ext cx="4830019" cy="1663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82D3B5"/>
                </a:solidFill>
                <a:latin typeface="Inter"/>
                <a:ea typeface="Inter"/>
                <a:cs typeface="Inter"/>
                <a:sym typeface="Inter"/>
              </a:rPr>
              <a:t>Data Latency or Loss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Telemetry gaps affecting real-time monitoring.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99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1" name="Google Shape;171;p9"/>
          <p:cNvSpPr txBox="1"/>
          <p:nvPr/>
        </p:nvSpPr>
        <p:spPr>
          <a:xfrm>
            <a:off x="4378030" y="4116761"/>
            <a:ext cx="4830019" cy="1243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82D3B5"/>
                </a:solidFill>
                <a:latin typeface="Inter"/>
                <a:ea typeface="Inter"/>
                <a:cs typeface="Inter"/>
                <a:sym typeface="Inter"/>
              </a:rPr>
              <a:t>Product-Specific Variability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Different perishables have unique spoilage thresholds.</a:t>
            </a:r>
            <a:endParaRPr/>
          </a:p>
        </p:txBody>
      </p:sp>
      <p:sp>
        <p:nvSpPr>
          <p:cNvPr id="172" name="Google Shape;172;p9"/>
          <p:cNvSpPr txBox="1"/>
          <p:nvPr/>
        </p:nvSpPr>
        <p:spPr>
          <a:xfrm>
            <a:off x="10375727" y="2284758"/>
            <a:ext cx="5372528" cy="1243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82D3B5"/>
                </a:solidFill>
                <a:latin typeface="Inter"/>
                <a:ea typeface="Inter"/>
                <a:cs typeface="Inter"/>
                <a:sym typeface="Inter"/>
              </a:rPr>
              <a:t>Sensor Noise and Drift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Fluctuations in readings requiring calibration and smoothing.</a:t>
            </a:r>
            <a:endParaRPr/>
          </a:p>
        </p:txBody>
      </p:sp>
      <p:sp>
        <p:nvSpPr>
          <p:cNvPr id="173" name="Google Shape;173;p9"/>
          <p:cNvSpPr txBox="1"/>
          <p:nvPr/>
        </p:nvSpPr>
        <p:spPr>
          <a:xfrm>
            <a:off x="1898971" y="6010275"/>
            <a:ext cx="4830019" cy="1663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82D3B5"/>
                </a:solidFill>
                <a:latin typeface="Inter"/>
                <a:ea typeface="Inter"/>
                <a:cs typeface="Inter"/>
                <a:sym typeface="Inter"/>
              </a:rPr>
              <a:t>Calibration of Physics Models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Accurate Q₁₀ indices need experimental validation.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99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4" name="Google Shape;174;p9"/>
          <p:cNvSpPr txBox="1"/>
          <p:nvPr/>
        </p:nvSpPr>
        <p:spPr>
          <a:xfrm>
            <a:off x="10375727" y="5955057"/>
            <a:ext cx="4830019" cy="1663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82D3B5"/>
                </a:solidFill>
                <a:latin typeface="Inter"/>
                <a:ea typeface="Inter"/>
                <a:cs typeface="Inter"/>
                <a:sym typeface="Inter"/>
              </a:rPr>
              <a:t>Alert Threshold Tuning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Balancing early warnings and false alarms.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99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" name="Google Shape;175;p9"/>
          <p:cNvSpPr txBox="1"/>
          <p:nvPr/>
        </p:nvSpPr>
        <p:spPr>
          <a:xfrm>
            <a:off x="4425655" y="7814659"/>
            <a:ext cx="4830019" cy="1663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82D3B5"/>
                </a:solidFill>
                <a:latin typeface="Inter"/>
                <a:ea typeface="Inter"/>
                <a:cs typeface="Inter"/>
                <a:sym typeface="Inter"/>
              </a:rPr>
              <a:t>Regulatory Compliance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Ensuring adherence to local cold-chain standards.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99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